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00CC"/>
    <a:srgbClr val="0000CC"/>
    <a:srgbClr val="660066"/>
    <a:srgbClr val="003399"/>
    <a:srgbClr val="800000"/>
    <a:srgbClr val="990033"/>
    <a:srgbClr val="003300"/>
    <a:srgbClr val="3366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4" autoAdjust="0"/>
    <p:restoredTop sz="84048" autoAdjust="0"/>
  </p:normalViewPr>
  <p:slideViewPr>
    <p:cSldViewPr>
      <p:cViewPr varScale="1">
        <p:scale>
          <a:sx n="102" d="100"/>
          <a:sy n="102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B346A-2CAF-471E-A46C-C242D41474E1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C8B3-73C8-4AC5-A2A1-CF412E276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занятие математикой оказывается весьма непростым делом, а является порой тяжелым трудом. Результаты занятий математикой для некоторых труднодостижимы, а бывает -  и непонятны.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Аспекты нравственного учения, напротив, легкодоступны, а цели понятны. Ребенок рано начинает понимать, «что такое хорошо, а что такое плохо». Это происходит до восприятия математических закономерностей. А чтобы эти закономерности были доступнее, я считаю, их надо «прошить нитками» нравственности и духовности. Реализация этого возможна через отбор содержания материала, через организацию общения.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8B3-73C8-4AC5-A2A1-CF412E276F5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Подбор дидактического материала, содержание задач играют большую роль в реализации  воспитательных целей. Хорошо, если эти задачи содержат интересные факты, эпизоды из истории России, родного края, наполнены экологическим и здоровье сберегающим смыслом, имеют собственное имя, являются художественными произведениями.                                                     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Простые слова Н.К. актуальны и сегодня.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8B3-73C8-4AC5-A2A1-CF412E276F5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Можно выделить задачи эк. содержания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8B3-73C8-4AC5-A2A1-CF412E276F5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здоровье сберегающего содержания могут</a:t>
            </a:r>
            <a:r>
              <a:rPr lang="ru-RU" baseline="0" dirty="0" smtClean="0"/>
              <a:t> затрагивать проблемы борьбы с курением, соблюдение правил дорожного движения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8B3-73C8-4AC5-A2A1-CF412E276F5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Большой интерес вызывают старинные задачи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8B3-73C8-4AC5-A2A1-CF412E276F5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примера</a:t>
            </a:r>
            <a:r>
              <a:rPr lang="ru-RU" baseline="0" dirty="0" smtClean="0"/>
              <a:t> имеет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8B3-73C8-4AC5-A2A1-CF412E276F5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поговорили о содержании дидактических материалов, но большое значение имеют методы</a:t>
            </a:r>
            <a:r>
              <a:rPr lang="ru-RU" baseline="0" dirty="0" smtClean="0"/>
              <a:t> и формы обучения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8B3-73C8-4AC5-A2A1-CF412E276F5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Многие находят связь  между математикой и музыкой, м. и поэзией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8B3-73C8-4AC5-A2A1-CF412E276F5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11/6/2014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6864" cy="532859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Возможности духовно-нравственного воспитания на уроках математики.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63300"/>
                </a:solidFill>
              </a:rPr>
              <a:t>Задачи из литературных и художественных произведений</a:t>
            </a:r>
            <a:endParaRPr lang="ru-RU" sz="2800" dirty="0">
              <a:solidFill>
                <a:srgbClr val="6633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1700808"/>
            <a:ext cx="4258816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663300"/>
                </a:solidFill>
              </a:rPr>
              <a:t>       Решение задачи из рассказа А.П. Чехова «Репетитор» или примера с картины Н.П. Богданова-Бельского «Устный счет. В народной школе С.А. Рачинского» безусловно, не ограничивается математическим содержанием. Рассматривание картины вызывает много вопросов, положительных эмоций и чувство уважения к происходящему. Тем более, что это реальный эпизод из жизни деревенской школы, созданной Сергеем Александровичем Рачинским, который и изображен на картине своим бывшим учеником.</a:t>
            </a:r>
          </a:p>
          <a:p>
            <a:endParaRPr lang="ru-RU" sz="1800" dirty="0"/>
          </a:p>
        </p:txBody>
      </p:sp>
      <p:pic>
        <p:nvPicPr>
          <p:cNvPr id="8" name="Содержимое 7" descr="https://upload.wikimedia.org/wikipedia/commons/thumb/a/a7/BogdanovBelsky_UstnySchet.jpg/640px-BogdanovBelsky_UstnySchet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84" y="1600200"/>
            <a:ext cx="32256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Народные задачи.</a:t>
            </a:r>
            <a:br>
              <a:rPr lang="ru-RU" dirty="0" smtClean="0">
                <a:solidFill>
                  <a:srgbClr val="000066"/>
                </a:solidFill>
              </a:rPr>
            </a:b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3257600"/>
            <a:ext cx="5328592" cy="360040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1. Летела стая гусей. Навстречу летел ещё один гусь.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Здравствуйте, сто гусей! - говорит гусь.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А нас не сто гусей, - отвечает вожак стаи.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А сколько?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Столько да ещё столько да полстолько. Если прибавить ещё четверть столька, и ты с нами полетишь, тогда нас будет сто гусей.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Сколько гусей летело?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Ответ: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 36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2. Летела стая тетеревов, увидела рощицу деревов. Решила передохнуть. Стали делить деревья. Если по одному дереву на каждого, то один тетерев лишний окажется. По два тетерева на дерево - лишним окажется дерево. Сколько было тетеревов и деревьев?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Ответ: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 4 и 3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3. Стоит дуб. На дубу 12 сучьев. На сучьях - 52 ветки. На каждой ветке по 7 листочков. Всего листочков - 365. Что это? 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(Год, месяцы, недели, дни)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4. Шли две матери, две дочери и бабушка с внучкой. Сколько их было? 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(Трое) 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3635897" y="1268760"/>
            <a:ext cx="5050904" cy="1800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Эти задачи передаются из поколения в поколение и имеют такое же воспитательное значение, как и другие фольклорные произведения: пословицы, поговорки, песни, загадки, сказки.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868144" y="4077073"/>
            <a:ext cx="2664296" cy="2016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6" name="Picture 4" descr="&amp;Bcy;&amp;rcy;&amp;acy;&amp;tcy;&amp;softcy;&amp;yacy; &amp;ncy;&amp;acy;&amp;shcy;&amp;icy; &amp;mcy;&amp;iecy;&amp;ncy;&amp;softcy;&amp;shcy;&amp;icy;&amp;iecy; &quot; 21 &amp;Rcy;&amp;iecy;&amp;gcy;&amp;icy;&amp;ocy;&amp;ncy; - &amp;Icy;&amp;ncy;&amp;fcy;&amp;ocy;&amp;rcy;&amp;mcy;&amp;acy;&amp;tscy;&amp;icy;&amp;ocy;&amp;ncy;&amp;ncy;&amp;ocy;-&amp;rcy;&amp;acy;&amp;zcy;&amp;vcy;&amp;lcy;&amp;iecy;&amp;kcy;&amp;acy;&amp;tcy;&amp;iecy;&amp;lcy;&amp;softcy;&amp;ncy;&amp;ycy;&amp;jcy; &amp;pcy;&amp;ocy;&amp;rcy;&amp;tcy;&amp;acy;&amp;lcy;. &amp;CHcy;&amp;iecy;&amp;bcy;&amp;ocy;&amp;kcy;&amp;scy;&amp;acy;&amp;rcy;&amp;ycy;. &amp;CHcy;&amp;ucy;&amp;vcy;&amp;acy;&amp;sh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024336" cy="1951184"/>
          </a:xfrm>
          <a:prstGeom prst="rect">
            <a:avLst/>
          </a:prstGeom>
          <a:noFill/>
        </p:spPr>
      </p:pic>
      <p:pic>
        <p:nvPicPr>
          <p:cNvPr id="28678" name="Picture 6" descr="&amp;Kcy;&amp;acy;&amp;rcy;&amp;tcy;&amp;icy;&amp;ncy;&amp;ycy; &amp;khcy;&amp;ucy;&amp;dcy;&amp;ocy;&amp;zhcy;&amp;ncy;&amp;icy;&amp;kcy;&amp;acy;: &amp;Pcy;&amp;iecy;&amp;jcy;&amp;zcy;&amp;acy;&amp;zhcy; - &amp;pcy;&amp;rcy;&amp;icy;&amp;rcy;&amp;ocy;&amp;dcy;&amp;acy; - &amp;Tcy;&amp;iecy;&amp;tcy;&amp;iecy;&amp;rcy;&amp;iecy;&amp;vcy;&amp;icy;&amp;ncy;&amp;ycy;&amp;jcy; &amp;tcy;&amp;ocy;&amp;kcy;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82454"/>
            <a:ext cx="2799221" cy="2186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356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3300"/>
                </a:solidFill>
              </a:rPr>
              <a:t>Методы и формы обучения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-1332656" y="1628800"/>
            <a:ext cx="72008" cy="7508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43608" y="1268760"/>
            <a:ext cx="7272808" cy="1161255"/>
          </a:xfrm>
        </p:spPr>
        <p:txBody>
          <a:bodyPr>
            <a:normAutofit/>
          </a:bodyPr>
          <a:lstStyle/>
          <a:p>
            <a:r>
              <a:rPr lang="ru-RU" sz="1500" dirty="0" smtClean="0">
                <a:solidFill>
                  <a:srgbClr val="006600"/>
                </a:solidFill>
              </a:rPr>
              <a:t>Использование высказываний великих мыслителей для подкрепления и уточнения математических понятий и определений, для лучшего понимания и запоминания их имеет неоспоримое значение.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2492896"/>
            <a:ext cx="3960440" cy="39604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006600"/>
                </a:solidFill>
              </a:rPr>
              <a:t>Натуральные числа – числа для счета. Это, простое, на первый взгляд, понятие имеет важный смысл и значение, а дети постоянно забывают, с какого числа начинаются эти числа. Если же привести слова немецкого математика Леопольда Кронекера </a:t>
            </a:r>
            <a:r>
              <a:rPr lang="ru-RU" dirty="0" smtClean="0">
                <a:solidFill>
                  <a:srgbClr val="003300"/>
                </a:solidFill>
              </a:rPr>
              <a:t>«Натуральные числа создал любимый Бог, все другое – труд человека», </a:t>
            </a:r>
            <a:r>
              <a:rPr lang="ru-RU" dirty="0" smtClean="0">
                <a:solidFill>
                  <a:srgbClr val="006600"/>
                </a:solidFill>
              </a:rPr>
              <a:t>то разговор на тему натуральных чисел приобретает другую окраску.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212976"/>
            <a:ext cx="4041775" cy="2913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Deliberate Cruelty Is Sports Hunting on My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53080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2818656" cy="2808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95937" y="260648"/>
            <a:ext cx="4690864" cy="136815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4365104"/>
            <a:ext cx="2674640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67944" y="1988840"/>
            <a:ext cx="4546848" cy="4680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     «</a:t>
            </a:r>
            <a:r>
              <a:rPr lang="ru-RU" sz="2200" dirty="0" smtClean="0">
                <a:solidFill>
                  <a:srgbClr val="800000"/>
                </a:solidFill>
              </a:rPr>
              <a:t>Геометрия владеет двумя сокровищами: одно из них – это теорема Пифагора, а другое – деление отрезка в среднем и крайнем отношении (золотое сечение).  Первое можно сравнить с мерой золота; второе же больше напоминает драгоценный камень».</a:t>
            </a:r>
          </a:p>
          <a:p>
            <a:pPr>
              <a:buNone/>
            </a:pPr>
            <a:r>
              <a:rPr lang="ru-RU" sz="2200" dirty="0" smtClean="0">
                <a:solidFill>
                  <a:srgbClr val="800000"/>
                </a:solidFill>
              </a:rPr>
              <a:t>      Эти слова Кеплера побуждают заинтересоваться, разобраться, с должным почтением относиться и гордиться своими познаниями в этих вопросах. Иоганн Кеплер (1571-1630) – немецкий математик астроном, механик.</a:t>
            </a:r>
          </a:p>
          <a:p>
            <a:endParaRPr lang="ru-RU" dirty="0"/>
          </a:p>
        </p:txBody>
      </p:sp>
      <p:pic>
        <p:nvPicPr>
          <p:cNvPr id="34818" name="Picture 2" descr="http://vio.uchim.info/Vio_32/cd_site/article_img/z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3085027" cy="2259961"/>
          </a:xfrm>
          <a:prstGeom prst="rect">
            <a:avLst/>
          </a:prstGeom>
          <a:noFill/>
        </p:spPr>
      </p:pic>
      <p:pic>
        <p:nvPicPr>
          <p:cNvPr id="11" name="Содержимое 6" descr="http://upload.wikimedia.org/wikipedia/commons/d/d4/Johannes_Kepler_161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9523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 descr="http://formuly.ru/e107_images/formuls/pifag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2736304" cy="1584176"/>
          </a:xfrm>
          <a:prstGeom prst="rect">
            <a:avLst/>
          </a:prstGeom>
          <a:noFill/>
        </p:spPr>
      </p:pic>
      <p:pic>
        <p:nvPicPr>
          <p:cNvPr id="34830" name="Picture 14" descr="http://www.clascalc.ru/Images/pythagorean-theorem-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636912"/>
            <a:ext cx="2393240" cy="1706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t1.gstatic.com/images?q=tbn:ANd9GcTVpAnFEUqtZybUlGsfApgbOK8FeLAuI4fxL_23PbS0_kduZD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1080120" cy="120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0066"/>
                </a:solidFill>
              </a:rPr>
              <a:t>С понятием бесконечность дети знакомятся очень рано. И бесконечность ряда натуральных чисел они принимают спокойно. Но бесконечность множества чисел на отрезке координатной прямой изначально всех приводит в недоумение. В разговоре о бесконечности и пространстве можно немного отойти от материальной сущности понятий, а прикоснуться к умозрительной (философской) сущности вопроса. Основой этого разговора могут стать тезисы Великих: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700808"/>
            <a:ext cx="3024336" cy="2160240"/>
          </a:xfrm>
        </p:spPr>
        <p:txBody>
          <a:bodyPr>
            <a:normAutofit/>
          </a:bodyPr>
          <a:lstStyle/>
          <a:p>
            <a:r>
              <a:rPr lang="ru-RU" sz="1100" dirty="0" smtClean="0">
                <a:solidFill>
                  <a:srgbClr val="003399"/>
                </a:solidFill>
              </a:rPr>
              <a:t>«Старше всех Бог, ибо он не рожден. Прекраснее всего Космос, ибо он – творение Бога, больше всего пространство, ибо оно вмещает все». Фалес из Милета  (624-547 г. до н.э.)  древнегреческий философ и математик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55977" y="1556792"/>
            <a:ext cx="4330824" cy="2232248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«Вселенная – это бесконечно малое, растворенное в бесконечно большом». Валентин Лукьянов (1936-1987) русский поэт</a:t>
            </a:r>
          </a:p>
          <a:p>
            <a:endParaRPr lang="ru-RU" sz="1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619672" y="3645024"/>
            <a:ext cx="2520280" cy="32129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000066"/>
                </a:solidFill>
              </a:rPr>
              <a:t>       «Вселенная есть число, и все составные части ее суть числа. Положения о бесконечности адских мук заимствованы из известной математической теории о бесконечном». Игнатий Брянчанинов  (19 в.) епископ Кавказский и Черноморский.</a:t>
            </a:r>
          </a:p>
          <a:p>
            <a:r>
              <a:rPr lang="ru-RU" sz="1400" dirty="0" smtClean="0"/>
              <a:t> </a:t>
            </a:r>
          </a:p>
          <a:p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8064" y="3212976"/>
            <a:ext cx="3538736" cy="2913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        «С помощью пространства Вселенная охватывает и поглощает меня, а вот с помощью мысли я охватываю Вселенную» «Да и что же такое, наконец, человек в природе? Ничего в сравнении с бесконечным, все в сравнении с ничтожеством, середина между ничем и всем». Блез Паскаль  (1623-1662)  французский математик, физик,        христианский философ</a:t>
            </a:r>
          </a:p>
          <a:p>
            <a:endParaRPr lang="ru-RU" dirty="0"/>
          </a:p>
        </p:txBody>
      </p:sp>
      <p:pic>
        <p:nvPicPr>
          <p:cNvPr id="8" name="Рисунок 7" descr="http://kozarovetsky.narod.ru/luk03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484784"/>
            <a:ext cx="101498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tatic.briefly.ru/authors/pask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01008"/>
            <a:ext cx="137033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gayduk.org/pravoslavnaya_galereya/ignatij_brjanchaninov/ignatij_brjanchanino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149080"/>
            <a:ext cx="1378074" cy="196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324528" y="0"/>
            <a:ext cx="216024" cy="10527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76673"/>
            <a:ext cx="8003232" cy="1152128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>
                <a:solidFill>
                  <a:srgbClr val="003300"/>
                </a:solidFill>
              </a:rPr>
              <a:t>У многих выдающихся людей есть короткие, но содержащие много смысла, емкие, лаконичные высказывания культурно-развивающего характера, которые можно использовать в качестве эпиграфов на уроках.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9540552" y="1535112"/>
            <a:ext cx="216024" cy="7508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89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          Заповеди Пифагора: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dirty="0" smtClean="0">
                <a:solidFill>
                  <a:srgbClr val="003300"/>
                </a:solidFill>
              </a:rPr>
              <a:t>«Спеши делать добро лучше настоящим утром, чем наступающим вечером, ибо жизнь скоротечна и время летит»</a:t>
            </a:r>
          </a:p>
          <a:p>
            <a:pPr lvl="0"/>
            <a:endParaRPr lang="ru-RU" dirty="0" smtClean="0">
              <a:solidFill>
                <a:srgbClr val="00330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3300"/>
                </a:solidFill>
              </a:rPr>
              <a:t>     «Не делай ничего постыдного ни в присутствии других, ни втайне. Первым  твоим законом должно быть уважение к самому себе»</a:t>
            </a:r>
          </a:p>
          <a:p>
            <a:pPr lvl="0"/>
            <a:endParaRPr lang="ru-RU" dirty="0" smtClean="0">
              <a:solidFill>
                <a:srgbClr val="00330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3300"/>
                </a:solidFill>
              </a:rPr>
              <a:t>      «Огорчающий ближнего, едва ли сам избежит огорчения»</a:t>
            </a:r>
          </a:p>
          <a:p>
            <a:endParaRPr lang="ru-RU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700808"/>
            <a:ext cx="344592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5194920" cy="71095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800000"/>
                </a:solidFill>
              </a:rPr>
              <a:t>Математика и поэзия: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5338936" cy="2448272"/>
          </a:xfrm>
        </p:spPr>
        <p:txBody>
          <a:bodyPr/>
          <a:lstStyle/>
          <a:p>
            <a:pPr lvl="0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«Нельзя быть настоящим математиком, не будучи немного поэтом» Карл Вейерштрасс.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72201" y="1340768"/>
            <a:ext cx="2232248" cy="750887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3933056"/>
            <a:ext cx="2170584" cy="219310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059833" y="4005064"/>
            <a:ext cx="5626968" cy="2121099"/>
          </a:xfrm>
        </p:spPr>
        <p:txBody>
          <a:bodyPr/>
          <a:lstStyle/>
          <a:p>
            <a:pPr lvl="0"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800000"/>
                </a:solidFill>
              </a:rPr>
              <a:t>«Поэт должен видеть то, чего не видят другие, И это же должен и математик» Софья Ковалевская.</a:t>
            </a:r>
          </a:p>
          <a:p>
            <a:endParaRPr lang="ru-RU" dirty="0"/>
          </a:p>
        </p:txBody>
      </p:sp>
      <p:pic>
        <p:nvPicPr>
          <p:cNvPr id="37890" name="Picture 2" descr="&amp;Fcy;&amp;ocy;&amp;tcy;&amp;ocy;&amp;gcy;&amp;rcy;&amp;acy;&amp;fcy;&amp;icy;&amp;yacy; &amp;Vcy;&amp;ocy;&amp;lcy;&amp;shcy;&amp;iecy;&amp;bcy;&amp;ncy;&amp;acy;&amp;yacy; &amp;scy;&amp;icy;&amp;lcy;&amp;acy; &amp;pcy;&amp;ocy;&amp;ecy;&amp;zcy;&amp;icy;&amp;icy; &amp;icy;&amp;zcy; &amp;rcy;&amp;acy;&amp;zcy;&amp;dcy;&amp;iecy;&amp;lcy;&amp;acy; &amp;kcy;&amp;ocy;&amp;mcy;&amp;pcy;. &amp;icy;&amp;scy;&amp;kcy;&amp;ucy;&amp;scy;&amp;scy;&amp;tcy;&amp;vcy;&amp;ocy; 2919147 - &amp;fcy;&amp;ocy;&amp;tcy;&amp;ocy;.&amp;scy;&amp;acy;&amp;jcy;&amp;tcy; - Photosight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688" y="260648"/>
            <a:ext cx="2503776" cy="2808312"/>
          </a:xfrm>
          <a:prstGeom prst="rect">
            <a:avLst/>
          </a:prstGeom>
          <a:noFill/>
        </p:spPr>
      </p:pic>
      <p:pic>
        <p:nvPicPr>
          <p:cNvPr id="37891" name="Picture 3" descr="C:\Users\по\Downloads\1225991118_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34420"/>
            <a:ext cx="2448272" cy="2830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41964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3399"/>
                </a:solidFill>
              </a:rPr>
              <a:t>Экспериментальная и практическая деятельность</a:t>
            </a:r>
            <a:endParaRPr lang="ru-RU" sz="2400" dirty="0">
              <a:solidFill>
                <a:srgbClr val="0033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8219256" cy="15121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Но «Математику нельзя изучать, наблюдая, как это делает сосед!» сказал Нивен Айвен американский математик.  С ним согласятся все педагоги. И поэтому большую роль в формировании таких качеств, как аккуратность, трудолюбие умение работать по плану имеет экспериментальная и практическая деятельность учащихся. Проведение экспериментов, всегда увлекательно, исследуемый материал запоминается, понимание углубляется, устанавливаются метапредметные связи.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H="1">
            <a:off x="9540552" y="1535112"/>
            <a:ext cx="144016" cy="7508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203848" y="2492896"/>
            <a:ext cx="5482953" cy="41044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При знакомстве с числом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ury Schoolbook"/>
              </a:rPr>
              <a:t>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я всегда предлагаю проделать простой эксперимент: измерить длину окружности с помощью веревки и диаметр любого круглого предмета (банка, чашка, картонный, круг, ведро), а затем вычислить отношение этих длин.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При сравнении результатов, которые оказываются у всех почти одинаковыми, детей охватывает восторг и удивление.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А рассказ (презентация) о том, что это будоражило умы Великих математиков, и они постоянно пытались вычислить как можно точнее это «проворное и трудолюбивое число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ury Schoolbook"/>
              </a:rPr>
              <a:t>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» подкрепляет причастность к великой магии математики.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Дети с удовольствием принимают участие в поисках интересных фактов об этом числе (памятники, день этого числа, мнемонические правила, проведение других экспериментов приводящих к этому числу).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254056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Духовно-нравственное воздействие через личность самого учителя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1535112"/>
            <a:ext cx="5976664" cy="14618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Деятельность учителя очень ответственна, что подтверждают слова Горация: «Новый сосуд долго пахнет тем, чем наполнили его  впервые» Квинт Гораций Флакк – древнеримский поэт «золотого века» римской литературы,  66-8 г. до н.э.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H="1">
            <a:off x="9324528" y="1535112"/>
            <a:ext cx="144016" cy="7508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3212976"/>
            <a:ext cx="4176464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По словам К.Д. Ушинского, настоящего учителя и учеников роднит  «особенная теплота и задушевность отношений», основой которой являются духовные качества педагога: вера, любовь, честность, открытость, мудрость, красота души, манера поведения, речь.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5976" y="3212976"/>
            <a:ext cx="4330824" cy="34563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Математическая наука неизбежно воспитывает в человеке целый ряд черт, имеющих яркую моральную окраску и способных в дальнейшем стать важнейшими моментами в его нравственном облике. Математика учит строить и оптимизировать деятельность, вырабатывать и принимать решения, проверять действия, исправлять ошибки, различать аргументированные и бездоказательные утверждения, а значит видеть манипуляцию и хотя бы отчасти противостоять ей.  </a:t>
            </a:r>
          </a:p>
          <a:p>
            <a:endParaRPr lang="ru-RU" dirty="0"/>
          </a:p>
        </p:txBody>
      </p:sp>
      <p:pic>
        <p:nvPicPr>
          <p:cNvPr id="8" name="Рисунок 7" descr="www.school.edu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1512168" cy="140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3050"/>
            <a:ext cx="5482952" cy="164378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660066"/>
                </a:solidFill>
              </a:rPr>
              <a:t>В этой работе я попыталась показать, что и в содержании урока математики, и в методах и форме его проведения всегда находится повод затронуть струны духовности, морали, нравственности.</a:t>
            </a:r>
            <a:endParaRPr lang="ru-RU" sz="1800" dirty="0">
              <a:solidFill>
                <a:srgbClr val="6600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780928"/>
            <a:ext cx="4258816" cy="4248472"/>
          </a:xfrm>
        </p:spPr>
        <p:txBody>
          <a:bodyPr>
            <a:normAutofit/>
          </a:bodyPr>
          <a:lstStyle/>
          <a:p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Сложно сказать, что первично: воспитание через математику или понимание математики через духовность.  В заключение я хочу привести слова Карла Маркса: «Единственное занятие, которым я поддерживаю необходимое душевное равновесие, это математика».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23928" y="1844824"/>
            <a:ext cx="4762872" cy="136815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00CC"/>
                </a:solidFill>
              </a:rPr>
              <a:t>Ведь «между духом и материей посредничает математика»: сказал польский математик Хуго Штейнхаус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8" name="Содержимое 7" descr="MC6N3O9K0TDEQL7PO4PDND3H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19" y="260648"/>
            <a:ext cx="2976331" cy="2232248"/>
          </a:xfrm>
        </p:spPr>
      </p:pic>
      <p:pic>
        <p:nvPicPr>
          <p:cNvPr id="7" name="Содержимое 6" descr="83899073_large_1329919044_19813023610663900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80112" y="3253128"/>
            <a:ext cx="3011061" cy="3233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84568" y="332656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 Две науки точные: математика и нравственное учение.    Точны и  несомненны эти науки потому, что у всех людей один   и тот же  разум, воспринимающий математику, и одна и та же   духовная природа, воспринимающая нравственное учение».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Лев Толстой.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Ilya Repin 1844 1930 - &amp;Rcy;&amp;iecy;&amp;fcy;&amp;iecy;&amp;rcy;&amp;acy;&amp;tcy;&amp;ycy; &amp;ncy;&amp;acy; &amp;tcy;&amp;iecy;&amp;mcy;&amp;ucy; &amp;Acy;&amp;vcy;&amp;tcy;&amp;ocy;&amp;mcy;&amp;ocy;&amp;bcy;&amp;icy;&amp;lcy;&amp;icy; &amp;icy; &amp;Acy;&amp;vcy;&amp;tcy;&amp;ocy;&amp;mcy;&amp;ocy;&amp;bcy;&amp;icy;&amp;lcy;&amp;iecy;&amp;scy;&amp;tcy;&amp;rcy;&amp;ocy;&amp;iecy;&amp;ncy;&amp;icy;&amp;iecy;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231538" cy="44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548680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weylmann.com - Hermann Weyl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29523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«Математика играет весьма существенную роль в формировании нашего духовного облика. Занятие математикой подобно мифотворчеству, литературе или музыке».Герман Вейль (1885-1955) – немецкий математик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1635511"/>
            <a:ext cx="81369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уроке математики духовно-нравственное воспитание осуществляется посредством четырех факторов: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-через содержание образования;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-через методы и формы обучения;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-через использование случайно возникших и специально созданных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воспитывающих ситуаций;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-через личность самого учителя.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H="1">
            <a:off x="9350816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H="1">
            <a:off x="9540552" y="620688"/>
            <a:ext cx="288032" cy="5505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flipH="1">
            <a:off x="9396535" y="1600200"/>
            <a:ext cx="288032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СОДЕРЖАНИЕ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« Можно и нужно для задач брать примеры из окружающей жизни».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«Когда ребята поймут связь математики с другими отраслями знаний,  математика оживет, будет увлекать, из трудного предмета превратится в отрасль знаний». Н.К.Крупская </a:t>
            </a:r>
          </a:p>
          <a:p>
            <a:endParaRPr lang="ru-RU" dirty="0"/>
          </a:p>
        </p:txBody>
      </p:sp>
      <p:pic>
        <p:nvPicPr>
          <p:cNvPr id="5" name="Содержимое 4" descr="&amp;Ocy;&amp;tcy;&amp;vcy;&amp;iecy;&amp;tcy;&amp;ycy;@Mail.Ru: &amp;Pcy;&amp;ocy;&amp;chcy;&amp;iecy;&amp;mcy;&amp;ucy; &amp;Ncy;.&amp;Kcy;&amp;rcy;&amp;ucy;&amp;pcy;&amp;scy;&amp;kcy;&amp;acy;&amp;yacy;, &amp;bcy;&amp;ucy;&amp;dcy;&amp;ucy;&amp;chcy;&amp;icy; &amp;tcy;&amp;acy;&amp;kcy;&amp;icy;&amp;mcy; &amp;mcy;&amp;ocy;&amp;rcy;&amp;dcy;&amp;ocy;&amp;vcy;&amp;ocy;&amp;rcy;&amp;ocy;&amp;tcy;&amp;ocy;&amp;mcy;…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27363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609600"/>
            <a:ext cx="7643192" cy="1523256"/>
          </a:xfrm>
        </p:spPr>
        <p:txBody>
          <a:bodyPr/>
          <a:lstStyle/>
          <a:p>
            <a:r>
              <a:rPr lang="ru-RU" sz="2800" dirty="0" smtClean="0">
                <a:solidFill>
                  <a:srgbClr val="663300"/>
                </a:solidFill>
              </a:rPr>
              <a:t>Задачи экологического содержания.</a:t>
            </a:r>
            <a:r>
              <a:rPr lang="ru-RU" dirty="0" smtClean="0">
                <a:solidFill>
                  <a:srgbClr val="663300"/>
                </a:solidFill>
              </a:rPr>
              <a:t/>
            </a:r>
            <a:br>
              <a:rPr lang="ru-RU" dirty="0" smtClean="0">
                <a:solidFill>
                  <a:srgbClr val="663300"/>
                </a:solidFill>
              </a:rPr>
            </a:b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43608" y="2276872"/>
            <a:ext cx="7344816" cy="367240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3300"/>
                </a:solidFill>
              </a:rPr>
              <a:t>В суровую зиму в лесу может погибнуть до 90% птиц. Если в лесу обитало 3400 птиц, сколько останется их после зимы? Какова основная причина их гибели?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66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3300"/>
                </a:solidFill>
              </a:rPr>
              <a:t>Одним трубопроводом с попутным газом за 6,75ч. заполнили половину резервуара. Затем, открыли вторую трубу, и заполнение резервуара было закончено за 4,5ч. Произошла утечка газа 3% от всего объема резервуара. Найдите объем резервуара, если производительность второй трубы 40м</a:t>
            </a:r>
            <a:r>
              <a:rPr lang="ru-RU" baseline="30000" dirty="0" smtClean="0">
                <a:solidFill>
                  <a:srgbClr val="663300"/>
                </a:solidFill>
              </a:rPr>
              <a:t>3</a:t>
            </a:r>
            <a:r>
              <a:rPr lang="ru-RU" dirty="0" smtClean="0">
                <a:solidFill>
                  <a:srgbClr val="663300"/>
                </a:solidFill>
              </a:rPr>
              <a:t>/ч. Найдите объем потери газа. Определите, опасен ли для жизни человека выброшенный газ, если объем 50 м</a:t>
            </a:r>
            <a:r>
              <a:rPr lang="ru-RU" baseline="30000" dirty="0" smtClean="0">
                <a:solidFill>
                  <a:srgbClr val="663300"/>
                </a:solidFill>
              </a:rPr>
              <a:t>3</a:t>
            </a:r>
            <a:r>
              <a:rPr lang="ru-RU" dirty="0" smtClean="0">
                <a:solidFill>
                  <a:srgbClr val="663300"/>
                </a:solidFill>
              </a:rPr>
              <a:t> смертелен для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488832" cy="115212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800000"/>
                </a:solidFill>
              </a:rPr>
              <a:t>Задачи здоровье сберегающего содержания.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7715200" cy="46085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800000"/>
                </a:solidFill>
              </a:rPr>
              <a:t>Больному прописан курс лекарства, которое нужно пить по 0,5 г три раза в день в течение 8 дней. В одной упаковке содержится 8 таблеток по 0,25 г. Каково наименьшее количество упаковок хватит на весь курс лечения?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>
              <a:solidFill>
                <a:srgbClr val="8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800000"/>
                </a:solidFill>
              </a:rPr>
              <a:t> Каждая выкуренная сигарета сокращает жизнь курильщика на 6 минут.  Насколько сокращает  себе  человек жизнь  ежегодно, если  он курит ежедневно 10 сигарет в день.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>
              <a:solidFill>
                <a:srgbClr val="8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800000"/>
                </a:solidFill>
              </a:rPr>
              <a:t>Мальчик переходит дорогу шириной 4 метра со скоростью 4,2 км/ч, к  пешеходному переходу приближается автомобиль со скорость 80 км/ч, между переходом  и автомобилем 200 метров. Можно ли мальчику начинать переход  дороги?  Как быстро должен двигаться мальчик, чтобы успешно закончить переход? Как медленно должен двигаться автомобиль, чтобы не создать угрозы здоровью мальчика?</a:t>
            </a:r>
          </a:p>
          <a:p>
            <a:r>
              <a:rPr lang="ru-RU" sz="1800" dirty="0" smtClean="0">
                <a:solidFill>
                  <a:srgbClr val="800000"/>
                </a:solidFill>
              </a:rPr>
              <a:t>                             </a:t>
            </a:r>
            <a:endParaRPr lang="ru-RU" sz="1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49165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996600"/>
                </a:solidFill>
              </a:rPr>
              <a:t>Старинные задачи</a:t>
            </a:r>
            <a:endParaRPr lang="ru-RU" sz="2800" dirty="0">
              <a:solidFill>
                <a:srgbClr val="9966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7056784" cy="151216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663300"/>
                </a:solidFill>
              </a:rPr>
              <a:t>Многие старинные задачи вполне можно назвать «классическими», они являются подлинными произведениями искусства. Их роль в популяризации математических знаний и в духовно-нравственном воспитании огромна.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3203848" y="2204864"/>
            <a:ext cx="3384376" cy="4176464"/>
          </a:xfrm>
        </p:spPr>
        <p:txBody>
          <a:bodyPr>
            <a:normAutofit/>
          </a:bodyPr>
          <a:lstStyle/>
          <a:p>
            <a:r>
              <a:rPr lang="ru-RU" sz="1700" dirty="0" smtClean="0">
                <a:solidFill>
                  <a:srgbClr val="663300"/>
                </a:solidFill>
              </a:rPr>
              <a:t>Любая задача из «Арифметики» Л.Ф. Магницкого, из «Азбуки» Л.Н. Толстого или из «Курса чистой математики» Е.Д. Войтяховского, кроме математического интереса представляют нам  экскурс в историю, быт и традиции нашего народа.</a:t>
            </a:r>
          </a:p>
          <a:p>
            <a:endParaRPr lang="ru-RU" dirty="0"/>
          </a:p>
        </p:txBody>
      </p:sp>
      <p:pic>
        <p:nvPicPr>
          <p:cNvPr id="9" name="Содержимое 8" descr="http://www.antiquebooks.ru/pic/3/422/5887_3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48771">
            <a:off x="422024" y="3122287"/>
            <a:ext cx="2678682" cy="325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www.bogoslov.ru/data/2011/02/07/1233132435/1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448973">
            <a:off x="6516249" y="1676465"/>
            <a:ext cx="2046036" cy="31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Именные задачи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3744416" cy="42813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     </a:t>
            </a:r>
            <a:r>
              <a:rPr lang="ru-RU" dirty="0" smtClean="0">
                <a:solidFill>
                  <a:srgbClr val="003300"/>
                </a:solidFill>
                <a:cs typeface="Andalus" pitchFamily="18" charset="-78"/>
              </a:rPr>
              <a:t>Большое количество задач носят имя своего создателя: задачи Пифагора, Евклида, Птолемея, Авиценны, Омара Хайяма, Леонардо да Винчи, задачи Эйлера, задача Наполеона, задача-шутка М.Ю. Лермонтова. Они вызывают живой интерес к этим выдающимся личностям и играют большую роль в общем образовании и воспитании детей.</a:t>
            </a:r>
            <a:endParaRPr lang="ru-RU" dirty="0">
              <a:solidFill>
                <a:srgbClr val="003300"/>
              </a:solidFill>
              <a:cs typeface="Andalus" pitchFamily="18" charset="-78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211960" y="1916832"/>
            <a:ext cx="4474840" cy="46085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Задача Кардано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Разложить 10 на два слагаемых с таким расчетом, чтобы их произведение равнялось 40.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Задача Безу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Некто купил лошадь и спустя некоторое время продал ее за 24 пистоля. При этой продаже он теряет столько процентов, сколько стоила ему лошадь. Спрашивается, за какую сумму он ее купил.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663300"/>
                </a:solidFill>
              </a:rPr>
              <a:t>Задача Декарта.</a:t>
            </a:r>
            <a:r>
              <a:rPr lang="ru-RU" dirty="0" smtClean="0">
                <a:solidFill>
                  <a:srgbClr val="663300"/>
                </a:solidFill>
              </a:rPr>
              <a:t> Решить уравнение  х</a:t>
            </a:r>
            <a:r>
              <a:rPr lang="ru-RU" baseline="30000" dirty="0" smtClean="0">
                <a:solidFill>
                  <a:srgbClr val="663300"/>
                </a:solidFill>
              </a:rPr>
              <a:t>4</a:t>
            </a:r>
            <a:r>
              <a:rPr lang="ru-RU" dirty="0" smtClean="0">
                <a:solidFill>
                  <a:srgbClr val="663300"/>
                </a:solidFill>
              </a:rPr>
              <a:t>-4х</a:t>
            </a:r>
            <a:r>
              <a:rPr lang="ru-RU" baseline="30000" dirty="0" smtClean="0">
                <a:solidFill>
                  <a:srgbClr val="663300"/>
                </a:solidFill>
              </a:rPr>
              <a:t>3</a:t>
            </a:r>
            <a:r>
              <a:rPr lang="ru-RU" dirty="0" smtClean="0">
                <a:solidFill>
                  <a:srgbClr val="663300"/>
                </a:solidFill>
              </a:rPr>
              <a:t>-19х</a:t>
            </a:r>
            <a:r>
              <a:rPr lang="ru-RU" baseline="30000" dirty="0" smtClean="0">
                <a:solidFill>
                  <a:srgbClr val="663300"/>
                </a:solidFill>
              </a:rPr>
              <a:t>2</a:t>
            </a:r>
            <a:r>
              <a:rPr lang="ru-RU" dirty="0" smtClean="0">
                <a:solidFill>
                  <a:srgbClr val="663300"/>
                </a:solidFill>
              </a:rPr>
              <a:t>+106х-120=0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451</TotalTime>
  <Words>1832</Words>
  <Application>Microsoft Office PowerPoint</Application>
  <PresentationFormat>Экран (4:3)</PresentationFormat>
  <Paragraphs>106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Default Theme</vt:lpstr>
      <vt:lpstr>Возможности духовно-нравственного воспитания на уроках математики. </vt:lpstr>
      <vt:lpstr>Слайд 2</vt:lpstr>
      <vt:lpstr>Слайд 3</vt:lpstr>
      <vt:lpstr>Слайд 4</vt:lpstr>
      <vt:lpstr>СОДЕРЖАНИЕ ОБРАЗОВАНИЯ </vt:lpstr>
      <vt:lpstr>Задачи экологического содержания. </vt:lpstr>
      <vt:lpstr>Задачи здоровье сберегающего содержания. </vt:lpstr>
      <vt:lpstr>Старинные задачи</vt:lpstr>
      <vt:lpstr>Именные задачи</vt:lpstr>
      <vt:lpstr>Задачи из литературных и художественных произведений</vt:lpstr>
      <vt:lpstr>Народные задачи. </vt:lpstr>
      <vt:lpstr>Методы и формы обучения</vt:lpstr>
      <vt:lpstr>Слайд 13</vt:lpstr>
      <vt:lpstr>С понятием бесконечность дети знакомятся очень рано. И бесконечность ряда натуральных чисел они принимают спокойно. Но бесконечность множества чисел на отрезке координатной прямой изначально всех приводит в недоумение. В разговоре о бесконечности и пространстве можно немного отойти от материальной сущности понятий, а прикоснуться к умозрительной (философской) сущности вопроса. Основой этого разговора могут стать тезисы Великих:  </vt:lpstr>
      <vt:lpstr>Слайд 15</vt:lpstr>
      <vt:lpstr>Математика и поэзия:  </vt:lpstr>
      <vt:lpstr>Экспериментальная и практическая деятельность</vt:lpstr>
      <vt:lpstr>Духовно-нравственное воздействие через личность самого учителя</vt:lpstr>
      <vt:lpstr>В этой работе я попыталась показать, что и в содержании урока математики, и в методах и форме его проведения всегда находится повод затронуть струны духовности, морали, нравственности.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духовно-нравственного воспитания на уроках математики.</dc:title>
  <dc:creator>Ира</dc:creator>
  <cp:lastModifiedBy>Ира</cp:lastModifiedBy>
  <cp:revision>46</cp:revision>
  <dcterms:created xsi:type="dcterms:W3CDTF">2014-11-05T12:50:27Z</dcterms:created>
  <dcterms:modified xsi:type="dcterms:W3CDTF">2014-11-06T03:10:40Z</dcterms:modified>
</cp:coreProperties>
</file>